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9" r:id="rId4"/>
    <p:sldId id="261" r:id="rId5"/>
    <p:sldId id="263" r:id="rId6"/>
    <p:sldId id="264" r:id="rId7"/>
    <p:sldId id="262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520"/>
    <a:srgbClr val="122A4C"/>
    <a:srgbClr val="161F32"/>
    <a:srgbClr val="1E2D49"/>
    <a:srgbClr val="6995B5"/>
    <a:srgbClr val="587593"/>
    <a:srgbClr val="DA6427"/>
    <a:srgbClr val="E2D93D"/>
    <a:srgbClr val="182237"/>
    <a:srgbClr val="4C6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651" autoAdjust="0"/>
  </p:normalViewPr>
  <p:slideViewPr>
    <p:cSldViewPr snapToGrid="0" snapToObjects="1">
      <p:cViewPr varScale="1">
        <p:scale>
          <a:sx n="79" d="100"/>
          <a:sy n="79" d="100"/>
        </p:scale>
        <p:origin x="14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3FAFE-3755-AD44-BADE-3892EDBA472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7A1A-75E7-3A4A-AF46-7A931D744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A1A-75E7-3A4A-AF46-7A931D7446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6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Fewer reporters on staff means there are fewer opportunity windows to get your point across to them; they are becoming more selective in what they write about.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Reporters are now encouraged to think beyond one area of expertise to account for smaller staffs.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higher demand for real-time news so every second has become crucial in terms of influencing storylines and messaging.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to accomplish Bullet 4, there are several tools to consider which are outlined in subsequent slides.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A1A-75E7-3A4A-AF46-7A931D7446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5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more forward-thinking you are in what you discuss, the higher the publication you can target (i.e. national media).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 which “expert” you are putting forth; the higher the executive or the more specialized they are, the greater chance there is of them being interviewed.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should your expect be able to say?: Is something good or bad?; Why something is important; An opinion that hasn’t already been determined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While being printed is never a guarantee, it NEVER hurts to try!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A1A-75E7-3A4A-AF46-7A931D7446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Reporters typically only care about what’s in the first two paragraphs of your pitch; if you can’t get to the point quickly, you lose their interest.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direct in your subject line (i.e. “Expert available to discuss…”).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 how what your SME has to say impacts news as it happens – are they thinking beyond what’s already written?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Local reporters won’t care what’s happening in another state; that’s why it’s important to know the differences between vertical, horizontal, local, and top-tier outlets.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Try to tie your pitch to major trends (i.e. awareness months, holidays, breaking news).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Always be thinking: “How does this affect me?”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A1A-75E7-3A4A-AF46-7A931D7446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an easy-to-digest message can’t be achieved in a release, transfer the ease of wording to a pitch.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pitches, the 5 W’s can usually be found in Paragraph 2; for press releases, it’s usually Paragraph 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descriptive and think of the human element.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reporters have further questions, this sets the stage for future interviews/briefings; that’s why excessive release length is most often unnecessary.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A1A-75E7-3A4A-AF46-7A931D7446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8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learn who covers which beat when you take the time to properly research prospective media targets.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pitch close to deadline time, unless breaking news occurs.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Wait an appropriate period of time before following up with reporters; unless an event is taking place, no need to risk alienating them early.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Reporters work in yin-</a:t>
            </a:r>
            <a:r>
              <a:rPr lang="en-US" dirty="0" err="1"/>
              <a:t>yangs</a:t>
            </a:r>
            <a:r>
              <a:rPr lang="en-US" dirty="0"/>
              <a:t>; if a story is too soft or fluffy, they won’t see the news value.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same time anticipate reporters will try to poke holes in your story to give it more of an objective feel.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Very rarely will reporters provide drafts of their work back to you for review.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bios and headshots handy for pitches and reporters.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sure your expert is available before pitching; don’t promise them something you can’t provide!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A1A-75E7-3A4A-AF46-7A931D7446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7A1A-75E7-3A4A-AF46-7A931D7446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2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2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7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0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3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B458-2D90-6847-A5D9-90AEA2B6897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53F5-C3CB-214A-856B-86EC09CE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D_2018_Spiral_Line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424554"/>
            <a:ext cx="8551918" cy="5392017"/>
          </a:xfrm>
          <a:prstGeom prst="rect">
            <a:avLst/>
          </a:prstGeom>
        </p:spPr>
      </p:pic>
      <p:pic>
        <p:nvPicPr>
          <p:cNvPr id="12" name="Picture 11" descr="PD_2018_PP_Banner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26" y="-72583"/>
            <a:ext cx="9514726" cy="21790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69" y="2552525"/>
            <a:ext cx="7966542" cy="672432"/>
          </a:xfrm>
        </p:spPr>
        <p:txBody>
          <a:bodyPr>
            <a:noAutofit/>
          </a:bodyPr>
          <a:lstStyle/>
          <a:p>
            <a:pPr algn="l"/>
            <a:r>
              <a:rPr lang="en-US" sz="28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- Ira Kantor, Account Manager, Porter </a:t>
            </a:r>
            <a:r>
              <a:rPr lang="en-US" sz="2800" i="1" dirty="0" err="1">
                <a:solidFill>
                  <a:srgbClr val="182237"/>
                </a:solidFill>
                <a:latin typeface="Poppl-Laudatio Light"/>
                <a:cs typeface="Poppl-Laudatio Light"/>
              </a:rPr>
              <a:t>Novelli</a:t>
            </a:r>
            <a:r>
              <a:rPr lang="en-US" sz="28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 (Boston)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774" y="373477"/>
            <a:ext cx="8414018" cy="967051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>
                <a:solidFill>
                  <a:schemeClr val="bg1"/>
                </a:solidFill>
                <a:latin typeface="Poppl-Laudatio Regular"/>
                <a:cs typeface="Poppl-Laudatio Regular"/>
              </a:rPr>
              <a:t>From Pitched to Published</a:t>
            </a:r>
            <a:r>
              <a:rPr lang="en-US" sz="3200" b="1" dirty="0">
                <a:solidFill>
                  <a:schemeClr val="bg1"/>
                </a:solidFill>
                <a:latin typeface="Poppl-Laudatio Regular"/>
                <a:cs typeface="Poppl-Laudatio Regular"/>
              </a:rPr>
              <a:t>:</a:t>
            </a:r>
            <a:br>
              <a:rPr lang="en-US" sz="2800" dirty="0">
                <a:solidFill>
                  <a:schemeClr val="bg1"/>
                </a:solidFill>
                <a:latin typeface="Poppl-Laudatio Regular"/>
                <a:cs typeface="Poppl-Laudatio Regular"/>
              </a:rPr>
            </a:br>
            <a:r>
              <a:rPr lang="en-US" sz="2400" dirty="0">
                <a:solidFill>
                  <a:schemeClr val="bg1"/>
                </a:solidFill>
                <a:latin typeface="Poppl-Laudatio Regular"/>
                <a:cs typeface="Poppl-Laudatio Regular"/>
              </a:rPr>
              <a:t>Establishing Yourself in a Crowded Media Landscape</a:t>
            </a:r>
          </a:p>
        </p:txBody>
      </p:sp>
    </p:spTree>
    <p:extLst>
      <p:ext uri="{BB962C8B-B14F-4D97-AF65-F5344CB8AC3E}">
        <p14:creationId xmlns:p14="http://schemas.microsoft.com/office/powerpoint/2010/main" val="335638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D_2018_PP_Banne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26" y="-72583"/>
            <a:ext cx="9514726" cy="21790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1021" y="1992013"/>
            <a:ext cx="4873760" cy="4937795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Smaller news staffs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182237"/>
                </a:solidFill>
                <a:latin typeface="Poppl-Laudatio Light"/>
                <a:cs typeface="Poppl-Laudatio Light"/>
              </a:rPr>
              <a:t>PR professionals currently outnumber journalists 6-1</a:t>
            </a:r>
          </a:p>
          <a:p>
            <a:pPr lvl="2" algn="l"/>
            <a:endParaRPr lang="en-US" sz="20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The term “beat” has become more loosely defined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Greater emphasis on online publication versus the printed word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For many publications, storylines can be driven by outside organizations and agencies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774" y="373477"/>
            <a:ext cx="6849979" cy="828843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  <a:latin typeface="Poppl-Laudatio Regular"/>
                <a:cs typeface="Poppl-Laudatio Regular"/>
              </a:rPr>
              <a:t>What’s Changed in Media </a:t>
            </a:r>
          </a:p>
        </p:txBody>
      </p:sp>
      <p:pic>
        <p:nvPicPr>
          <p:cNvPr id="6" name="Picture 5" descr="PD_2018_Spiral_No_Text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64" y="36084"/>
            <a:ext cx="2567236" cy="1691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DFE97-3B93-4B9E-95D6-A7070FE25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426" y="2552525"/>
            <a:ext cx="3569900" cy="27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1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D_2018_PP_Banne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26" y="-72583"/>
            <a:ext cx="9514726" cy="21790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145" y="1917429"/>
            <a:ext cx="5067282" cy="4873194"/>
          </a:xfrm>
        </p:spPr>
        <p:txBody>
          <a:bodyPr>
            <a:normAutofit fontScale="92500" lnSpcReduction="1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82237"/>
                </a:solidFill>
                <a:latin typeface="Poppl-Laudatio Light"/>
                <a:cs typeface="Poppl-Laudatio Light"/>
              </a:rPr>
              <a:t>Definition – Read/see what’s making news in real-time and determine ways to insert yourself into the story, subsequently or otherwise</a:t>
            </a:r>
          </a:p>
          <a:p>
            <a:pPr lvl="1" algn="l"/>
            <a:endParaRPr lang="en-US" sz="17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82237"/>
                </a:solidFill>
                <a:latin typeface="Poppl-Laudatio Light"/>
                <a:cs typeface="Poppl-Laudatio Light"/>
              </a:rPr>
              <a:t>Consider the stock market model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182237"/>
                </a:solidFill>
                <a:latin typeface="Poppl-Laudatio Light"/>
                <a:cs typeface="Poppl-Laudatio Light"/>
              </a:rPr>
              <a:t>You have from 8 am to 4 pm to make yourself heard (a.k.a. the clock is ticking!)</a:t>
            </a:r>
          </a:p>
          <a:p>
            <a:pPr lvl="1" algn="l"/>
            <a:endParaRPr lang="en-US" sz="17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82237"/>
                </a:solidFill>
                <a:latin typeface="Poppl-Laudatio Light"/>
                <a:cs typeface="Poppl-Laudatio Light"/>
              </a:rPr>
              <a:t>Monitor newspapers and other media (i.e. online, trade) frequently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82237"/>
                </a:solidFill>
                <a:latin typeface="Poppl-Laudatio Light"/>
                <a:cs typeface="Poppl-Laudatio Light"/>
              </a:rPr>
              <a:t>Determine if your organization fits within a specific story narrative or framework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82237"/>
                </a:solidFill>
                <a:latin typeface="Poppl-Laudatio Light"/>
                <a:cs typeface="Poppl-Laudatio Light"/>
              </a:rPr>
              <a:t>Use trends as pitching springboard (i.e. awareness months, holidays, breaking news)</a:t>
            </a:r>
          </a:p>
          <a:p>
            <a:pPr lvl="1" algn="l"/>
            <a:endParaRPr lang="en-US" sz="17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82237"/>
                </a:solidFill>
                <a:latin typeface="Poppl-Laudatio Light"/>
                <a:cs typeface="Poppl-Laudatio Light"/>
              </a:rPr>
              <a:t>Draft 2-3 insight bullets to peak reporters’ interest quickly</a:t>
            </a:r>
          </a:p>
          <a:p>
            <a:pPr marL="1714500" lvl="3" indent="-342900" algn="l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82237"/>
              </a:solidFill>
              <a:latin typeface="Poppl-Laudatio Light"/>
              <a:cs typeface="Poppl-Laudatio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774" y="373477"/>
            <a:ext cx="6849979" cy="828843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  <a:latin typeface="Poppl-Laudatio Regular"/>
                <a:cs typeface="Poppl-Laudatio Regular"/>
              </a:rPr>
              <a:t>1. Newsjacking</a:t>
            </a:r>
          </a:p>
        </p:txBody>
      </p:sp>
      <p:pic>
        <p:nvPicPr>
          <p:cNvPr id="6" name="Picture 5" descr="PD_2018_Spiral_No_Text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64" y="36084"/>
            <a:ext cx="2567236" cy="1691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37FEF-076B-4EFE-B3F5-5EDCB621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286" y="2626738"/>
            <a:ext cx="3682755" cy="28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D_2018_PP_Banne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26" y="-72583"/>
            <a:ext cx="9514726" cy="21790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97" y="2064593"/>
            <a:ext cx="8487053" cy="4911162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Less is always more </a:t>
            </a:r>
          </a:p>
          <a:p>
            <a:pPr lvl="2" algn="l"/>
            <a:endParaRPr lang="en-US" sz="2100" i="1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Get to the point</a:t>
            </a:r>
          </a:p>
          <a:p>
            <a:pPr lvl="2" algn="l"/>
            <a:endParaRPr lang="en-US" sz="2100" i="1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Emphasize the feature angle</a:t>
            </a:r>
          </a:p>
          <a:p>
            <a:pPr lvl="2" algn="l"/>
            <a:endParaRPr lang="en-US" sz="2100" i="1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Know your targets</a:t>
            </a:r>
          </a:p>
          <a:p>
            <a:pPr lvl="2" algn="l"/>
            <a:endParaRPr lang="en-US" sz="2100" i="1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Make it relevant</a:t>
            </a:r>
          </a:p>
          <a:p>
            <a:pPr lvl="2" algn="l"/>
            <a:endParaRPr lang="en-US" sz="2100" i="1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Include the human element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774" y="373477"/>
            <a:ext cx="6849979" cy="828843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  <a:latin typeface="Poppl-Laudatio Regular"/>
                <a:cs typeface="Poppl-Laudatio Regular"/>
              </a:rPr>
              <a:t>2. Pitch Writing </a:t>
            </a:r>
          </a:p>
        </p:txBody>
      </p:sp>
      <p:pic>
        <p:nvPicPr>
          <p:cNvPr id="6" name="Picture 5" descr="PD_2018_Spiral_No_Text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64" y="36084"/>
            <a:ext cx="2567236" cy="1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D_2018_PP_Banne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26" y="-72583"/>
            <a:ext cx="9514726" cy="21790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97" y="2173260"/>
            <a:ext cx="8487053" cy="4275963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Ensure your message is direct and as easy to decipher as possible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Put the 5 W’s – </a:t>
            </a:r>
            <a:r>
              <a:rPr lang="en-US" sz="20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Who</a:t>
            </a: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,</a:t>
            </a:r>
            <a:r>
              <a:rPr lang="en-US" sz="20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 What</a:t>
            </a: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,</a:t>
            </a:r>
            <a:r>
              <a:rPr lang="en-US" sz="20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 Where</a:t>
            </a: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,</a:t>
            </a:r>
            <a:r>
              <a:rPr lang="en-US" sz="20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 When</a:t>
            </a: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,</a:t>
            </a:r>
            <a:r>
              <a:rPr lang="en-US" sz="20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 Why </a:t>
            </a: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– as high up as possible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Emphasize a feature angle whenever possible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Consider the following questions when drafting: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182237"/>
                </a:solidFill>
                <a:latin typeface="Poppl-Laudatio Light"/>
                <a:cs typeface="Poppl-Laudatio Light"/>
              </a:rPr>
              <a:t>Why is this important?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182237"/>
                </a:solidFill>
                <a:latin typeface="Poppl-Laudatio Light"/>
                <a:cs typeface="Poppl-Laudatio Light"/>
              </a:rPr>
              <a:t>How does this affect me?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82237"/>
                </a:solidFill>
                <a:latin typeface="Poppl-Laudatio Light"/>
                <a:cs typeface="Poppl-Laudatio Light"/>
              </a:rPr>
              <a:t>Keep releases, if possible, to no more than a page (two max)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774" y="373477"/>
            <a:ext cx="6849979" cy="828843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  <a:latin typeface="Poppl-Laudatio Regular"/>
                <a:cs typeface="Poppl-Laudatio Regular"/>
              </a:rPr>
              <a:t>3. Press Release Writing </a:t>
            </a:r>
          </a:p>
        </p:txBody>
      </p:sp>
      <p:pic>
        <p:nvPicPr>
          <p:cNvPr id="6" name="Picture 5" descr="PD_2018_Spiral_No_Text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64" y="36084"/>
            <a:ext cx="2567236" cy="1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9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D_2018_PP_Banne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26" y="-72583"/>
            <a:ext cx="9514726" cy="21790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32" y="1961171"/>
            <a:ext cx="5005845" cy="4660776"/>
          </a:xfrm>
        </p:spPr>
        <p:txBody>
          <a:bodyPr>
            <a:normAutofit lnSpcReduction="1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82237"/>
                </a:solidFill>
                <a:latin typeface="Poppl-Laudatio Light"/>
                <a:cs typeface="Poppl-Laudatio Light"/>
              </a:rPr>
              <a:t>Never view media list building as a chore</a:t>
            </a:r>
          </a:p>
          <a:p>
            <a:pPr lvl="2" algn="l"/>
            <a:endParaRPr lang="en-US" sz="21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82237"/>
                </a:solidFill>
                <a:latin typeface="Poppl-Laudatio Light"/>
                <a:cs typeface="Poppl-Laudatio Light"/>
              </a:rPr>
              <a:t>Be as nice as possible to reporters in both your words and dialogue</a:t>
            </a:r>
          </a:p>
          <a:p>
            <a:pPr lvl="3" algn="l"/>
            <a:endParaRPr lang="en-US" sz="21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82237"/>
                </a:solidFill>
                <a:latin typeface="Poppl-Laudatio Light"/>
                <a:cs typeface="Poppl-Laudatio Light"/>
              </a:rPr>
              <a:t>Prepare yourselves for how reporters think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endParaRPr lang="en-US" sz="21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82237"/>
                </a:solidFill>
                <a:latin typeface="Poppl-Laudatio Light"/>
                <a:cs typeface="Poppl-Laudatio Light"/>
              </a:rPr>
              <a:t>Every employee is important…but reporters love the C-Suite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182237"/>
              </a:solidFill>
              <a:latin typeface="Poppl-Laudatio Light"/>
              <a:cs typeface="Poppl-Laudatio Ligh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82237"/>
                </a:solidFill>
                <a:latin typeface="Poppl-Laudatio Light"/>
                <a:cs typeface="Poppl-Laudatio Light"/>
              </a:rPr>
              <a:t>Consider social media and networking tools where appropriate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774" y="373477"/>
            <a:ext cx="6849979" cy="828843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  <a:latin typeface="Poppl-Laudatio Regular"/>
                <a:cs typeface="Poppl-Laudatio Regular"/>
              </a:rPr>
              <a:t>4. Media Interaction</a:t>
            </a:r>
          </a:p>
        </p:txBody>
      </p:sp>
      <p:pic>
        <p:nvPicPr>
          <p:cNvPr id="6" name="Picture 5" descr="PD_2018_Spiral_No_Text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64" y="36084"/>
            <a:ext cx="2567236" cy="1691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D0502-73B2-4ED3-96BA-358DC02A8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255" y="2443858"/>
            <a:ext cx="3614574" cy="31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6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D_2018_PP_Banne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26" y="-72583"/>
            <a:ext cx="9514726" cy="21790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621" y="2064593"/>
            <a:ext cx="6436229" cy="4275963"/>
          </a:xfrm>
        </p:spPr>
        <p:txBody>
          <a:bodyPr>
            <a:normAutofit fontScale="70000" lnSpcReduction="2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Acquisitions, Animals, Arts 			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Breakthroughs (Tech, Health, etc.), Bruins, Business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Celebrities, Celtics, Crime, Crises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Deaths, Disease (Treatment)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Earnings, Economy, Events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Fundraising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History, Holidays, Humanity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International Affairs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Legal Developments, Lifestyle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#</a:t>
            </a:r>
            <a:r>
              <a:rPr lang="en-US" sz="2400" i="1" dirty="0" err="1">
                <a:solidFill>
                  <a:srgbClr val="182237"/>
                </a:solidFill>
                <a:latin typeface="Poppl-Laudatio Light"/>
                <a:cs typeface="Poppl-Laudatio Light"/>
              </a:rPr>
              <a:t>MeToo</a:t>
            </a: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, Milestones, Movements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Partnerships, Patriots, Personnel Shifts, Philanthropy, Politics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Race, Real Estate, Red Sox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Science, Selflessness, Sports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Technology, Tragedies, Triumphs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World Events, World Series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2237"/>
                </a:solidFill>
                <a:latin typeface="Poppl-Laudatio Light"/>
                <a:cs typeface="Poppl-Laudatio Light"/>
              </a:rPr>
              <a:t>Year-over-Year Goals and Events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774" y="373477"/>
            <a:ext cx="6849979" cy="828843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Poppl-Laudatio Regular"/>
                <a:cs typeface="Poppl-Laudatio Regular"/>
              </a:rPr>
              <a:t>Some Quick ABCs of What Makes News</a:t>
            </a:r>
          </a:p>
        </p:txBody>
      </p:sp>
      <p:pic>
        <p:nvPicPr>
          <p:cNvPr id="6" name="Picture 5" descr="PD_2018_Spiral_No_Text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64" y="36084"/>
            <a:ext cx="2567236" cy="1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D_2018_Spiral_Roun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99" y="4401707"/>
            <a:ext cx="2790301" cy="2672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6A0F6-ED61-4D9C-AA84-A2ACF75A2EA9}"/>
              </a:ext>
            </a:extLst>
          </p:cNvPr>
          <p:cNvSpPr txBox="1"/>
          <p:nvPr/>
        </p:nvSpPr>
        <p:spPr>
          <a:xfrm>
            <a:off x="2681056" y="612467"/>
            <a:ext cx="373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Poppl-Laudatio Regular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899A2-5EF6-4404-A134-DC17AF3BA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t="-17503" r="-8367" b="-40562"/>
          <a:stretch/>
        </p:blipFill>
        <p:spPr>
          <a:xfrm>
            <a:off x="2336353" y="1189636"/>
            <a:ext cx="5065473" cy="4672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7345D9-9E14-4922-8E5F-B334CD8FD101}"/>
              </a:ext>
            </a:extLst>
          </p:cNvPr>
          <p:cNvSpPr txBox="1"/>
          <p:nvPr/>
        </p:nvSpPr>
        <p:spPr>
          <a:xfrm>
            <a:off x="376880" y="4947385"/>
            <a:ext cx="4599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Ira Kantor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Account Manager, </a:t>
            </a:r>
            <a:r>
              <a:rPr lang="en-US" sz="2000" i="1" dirty="0">
                <a:solidFill>
                  <a:srgbClr val="002060"/>
                </a:solidFill>
              </a:rPr>
              <a:t>Porter </a:t>
            </a:r>
            <a:r>
              <a:rPr lang="en-US" sz="2000" i="1" dirty="0" err="1">
                <a:solidFill>
                  <a:srgbClr val="002060"/>
                </a:solidFill>
              </a:rPr>
              <a:t>Novelli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(Boston)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Phone: 617-897-8202</a:t>
            </a:r>
          </a:p>
          <a:p>
            <a:r>
              <a:rPr lang="en-US" sz="2000" dirty="0">
                <a:solidFill>
                  <a:srgbClr val="002060"/>
                </a:solidFill>
              </a:rPr>
              <a:t>Email: ira.kantor@porternovelli.com</a:t>
            </a:r>
          </a:p>
        </p:txBody>
      </p:sp>
    </p:spTree>
    <p:extLst>
      <p:ext uri="{BB962C8B-B14F-4D97-AF65-F5344CB8AC3E}">
        <p14:creationId xmlns:p14="http://schemas.microsoft.com/office/powerpoint/2010/main" val="197231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901</Words>
  <Application>Microsoft Office PowerPoint</Application>
  <PresentationFormat>On-screen Show (4:3)</PresentationFormat>
  <Paragraphs>113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Poppl-Laudatio Light</vt:lpstr>
      <vt:lpstr>Poppl-Laudatio Regular</vt:lpstr>
      <vt:lpstr>Wingdings</vt:lpstr>
      <vt:lpstr>Office Theme</vt:lpstr>
      <vt:lpstr>From Pitched to Published: Establishing Yourself in a Crowded Media Landscape</vt:lpstr>
      <vt:lpstr>What’s Changed in Media </vt:lpstr>
      <vt:lpstr>1. Newsjacking</vt:lpstr>
      <vt:lpstr>2. Pitch Writing </vt:lpstr>
      <vt:lpstr>3. Press Release Writing </vt:lpstr>
      <vt:lpstr>4. Media Interaction</vt:lpstr>
      <vt:lpstr>Some Quick ABCs of What Makes News</vt:lpstr>
      <vt:lpstr>PowerPoint Presentation</vt:lpstr>
    </vt:vector>
  </TitlesOfParts>
  <Company>Cape Cod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Name</dc:title>
  <dc:creator>Elizabeth Hooper</dc:creator>
  <cp:lastModifiedBy>Maura White</cp:lastModifiedBy>
  <cp:revision>109</cp:revision>
  <dcterms:created xsi:type="dcterms:W3CDTF">2015-07-10T14:41:43Z</dcterms:created>
  <dcterms:modified xsi:type="dcterms:W3CDTF">2018-11-08T20:37:18Z</dcterms:modified>
</cp:coreProperties>
</file>